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60" r:id="rId5"/>
    <p:sldId id="270" r:id="rId6"/>
    <p:sldId id="282" r:id="rId7"/>
    <p:sldId id="285" r:id="rId8"/>
    <p:sldId id="304" r:id="rId9"/>
    <p:sldId id="283" r:id="rId10"/>
    <p:sldId id="286" r:id="rId11"/>
    <p:sldId id="284" r:id="rId12"/>
    <p:sldId id="278" r:id="rId13"/>
    <p:sldId id="280" r:id="rId14"/>
    <p:sldId id="279" r:id="rId15"/>
    <p:sldId id="281" r:id="rId16"/>
    <p:sldId id="291" r:id="rId17"/>
    <p:sldId id="292" r:id="rId18"/>
    <p:sldId id="295" r:id="rId19"/>
    <p:sldId id="293" r:id="rId20"/>
    <p:sldId id="294" r:id="rId21"/>
    <p:sldId id="301" r:id="rId22"/>
    <p:sldId id="287" r:id="rId23"/>
    <p:sldId id="312" r:id="rId24"/>
    <p:sldId id="311" r:id="rId25"/>
    <p:sldId id="310" r:id="rId26"/>
    <p:sldId id="288" r:id="rId27"/>
    <p:sldId id="269" r:id="rId28"/>
    <p:sldId id="266" r:id="rId29"/>
    <p:sldId id="267" r:id="rId30"/>
    <p:sldId id="305" r:id="rId31"/>
    <p:sldId id="306" r:id="rId32"/>
    <p:sldId id="307" r:id="rId33"/>
    <p:sldId id="308" r:id="rId34"/>
    <p:sldId id="314" r:id="rId35"/>
    <p:sldId id="296" r:id="rId36"/>
    <p:sldId id="298" r:id="rId37"/>
    <p:sldId id="297" r:id="rId38"/>
    <p:sldId id="299" r:id="rId39"/>
    <p:sldId id="274" r:id="rId40"/>
    <p:sldId id="275" r:id="rId41"/>
    <p:sldId id="277" r:id="rId42"/>
    <p:sldId id="276" r:id="rId43"/>
    <p:sldId id="302" r:id="rId44"/>
    <p:sldId id="261" r:id="rId45"/>
  </p:sldIdLst>
  <p:sldSz cx="18288000" cy="10287000"/>
  <p:notesSz cx="6858000" cy="9144000"/>
  <p:embeddedFontLst>
    <p:embeddedFont>
      <p:font typeface="Big Shoulders Display" panose="020B0604020202020204" charset="0"/>
      <p:regular r:id="rId47"/>
      <p:italic r:id="rId48"/>
    </p:embeddedFont>
    <p:embeddedFont>
      <p:font typeface="Big Shoulders Display Bold" panose="020B0604020202020204" charset="0"/>
      <p:regular r:id="rId49"/>
      <p:bold r:id="rId50"/>
    </p:embeddedFont>
    <p:embeddedFont>
      <p:font typeface="Bookman Old Style" panose="02050604050505020204" pitchFamily="18" charset="0"/>
      <p:regular r:id="rId51"/>
      <p:bold r:id="rId52"/>
      <p:italic r:id="rId53"/>
      <p:boldItalic r:id="rId54"/>
    </p:embeddedFont>
    <p:embeddedFont>
      <p:font typeface="Montaser Arabic Bold" panose="020B0604020202020204" charset="-78"/>
      <p:regular r:id="rId55"/>
      <p:bold r:id="rId56"/>
    </p:embeddedFont>
    <p:embeddedFont>
      <p:font typeface="Montserrat" panose="00000500000000000000" pitchFamily="2" charset="0"/>
      <p:regular r:id="rId57"/>
      <p:bold r:id="rId58"/>
      <p:italic r:id="rId59"/>
      <p:boldItalic r:id="rId60"/>
    </p:embeddedFont>
    <p:embeddedFont>
      <p:font typeface="Montserrat Bold" panose="00000800000000000000" charset="0"/>
      <p:regular r:id="rId61"/>
      <p:bold r:id="rId62"/>
      <p: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80" autoAdjust="0"/>
  </p:normalViewPr>
  <p:slideViewPr>
    <p:cSldViewPr>
      <p:cViewPr varScale="1">
        <p:scale>
          <a:sx n="42" d="100"/>
          <a:sy n="42" d="100"/>
        </p:scale>
        <p:origin x="2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8FC70-4C33-43D6-A61E-1E72BFA04BD8}" type="datetimeFigureOut">
              <a:rPr lang="es-MX" smtClean="0"/>
              <a:t>23/06/2024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45BFA-8F99-4E24-AAAB-B6DDDC6214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4894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3984C3-E228-F948-A4BC-4A2FDD43E440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558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13.sv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23.sv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jpeg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2.png"/><Relationship Id="rId7" Type="http://schemas.openxmlformats.org/officeDocument/2006/relationships/image" Target="../media/image2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2.png"/><Relationship Id="rId7" Type="http://schemas.openxmlformats.org/officeDocument/2006/relationships/image" Target="../media/image2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Relationship Id="rId9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2.png"/><Relationship Id="rId7" Type="http://schemas.openxmlformats.org/officeDocument/2006/relationships/image" Target="../media/image2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Relationship Id="rId9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2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8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2.png"/><Relationship Id="rId7" Type="http://schemas.openxmlformats.org/officeDocument/2006/relationships/image" Target="../media/image2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Relationship Id="rId9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5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2.sv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220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CAP 1/O M.C. CESAR SALAS MARTIR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61368" y="2941099"/>
            <a:ext cx="7867748" cy="5694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14557" spc="1222" dirty="0">
                <a:solidFill>
                  <a:srgbClr val="FFFFFF"/>
                </a:solidFill>
                <a:latin typeface="Big Shoulders Display Bold"/>
              </a:rPr>
              <a:t>MODULO DE VIA AEREA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 dirty="0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6337252" y="-1884719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9C35CA-228B-A323-C4D0-85B64E20423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8076826" y="4481108"/>
            <a:ext cx="9516233" cy="5293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Facultad de Medicina de la Universidad Popular Autónoma del Estado de Puebla ( UPAEP) en Puebla, Puebla.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Medicina Interna. Avalado por Consejo de Medicina Interna de México. Hospital Fundación Clínica Médica Sur AC, del 1 de Marzo de 2006 al 28 de Febrero de 2010.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Subespecialidad. Neumología. Instituto Nacional de Enfermedades Respiratorias (INER) 2010 -2013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Curso Nacional de Actualización. EPOC. Instituto Nacional de Enfermedades Respiratorias (INER). 2012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Curso. Rehabilitación y Terapia Respiratoria. INER. 2012</a:t>
            </a:r>
          </a:p>
          <a:p>
            <a:pPr marL="342900" indent="-342900" algn="just">
              <a:buFont typeface="Wingdings" pitchFamily="2" charset="2"/>
              <a:buChar char="v"/>
            </a:pPr>
            <a:endParaRPr lang="es-MX" sz="32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98541" y="-830093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342900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495300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828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15389" y="2078089"/>
            <a:ext cx="9177670" cy="235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CARLOS HERRERA GARCIA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F03A4BC2-9CC3-56DF-E47C-CFC33E60F2DB}"/>
              </a:ext>
            </a:extLst>
          </p:cNvPr>
          <p:cNvGrpSpPr/>
          <p:nvPr/>
        </p:nvGrpSpPr>
        <p:grpSpPr>
          <a:xfrm>
            <a:off x="-886788" y="-48491"/>
            <a:ext cx="8189034" cy="10287000"/>
            <a:chOff x="0" y="0"/>
            <a:chExt cx="2044948" cy="270933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2F299DB2-8FEE-087D-6DFA-8A6F40467316}"/>
                </a:ext>
              </a:extLst>
            </p:cNvPr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508D7CF0-036A-9C54-81EC-91D5BE892CA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16" name="Picture 2" descr="Dr. José Carlos Herrera García: especialista en Neumología en Puebla | Top  Doctors">
            <a:extLst>
              <a:ext uri="{FF2B5EF4-FFF2-40B4-BE49-F238E27FC236}">
                <a16:creationId xmlns:a16="http://schemas.microsoft.com/office/drawing/2014/main" id="{52C0A0C0-081C-6101-9E26-0AF40ABBD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369" y="1771704"/>
            <a:ext cx="6266936" cy="674359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8164858" y="4255658"/>
            <a:ext cx="9589742" cy="5635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Licenciatura Médico Cirujano Facultad de Medicina, Universidad Nacional Autónoma de México. México, D.F. 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Especialista en Pediatría. Secretaría de Salud del Distrito Federal. Universidad Nacional Autónoma de México. México, D.F. 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Especialista en Neumología Pediátrica. Instituto Nacional de Enfermedades Respiratorias. Universidad Nacional Autónoma de México. México, D.F.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Alta Especialidad en Asma. Instituto Nacional de Enfermedades Respiratorias. Universidad Nacional Autónoma de México. México, D.F. 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Maestría en Ciencias Médicas. Instituto Nacional de Ciencias Médicas y Nutrición Salvador Zubirán (INCNSZ), UNAM. 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Diplomado en Adiministracióny Desarrollo Gerencial en los Servicios de Salud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endParaRPr lang="en-US" sz="1600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7959982" y="3322759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1984141" y="-511942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342900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616644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707E3-B98D-8F6C-AEEC-FFAAA981F6FA}"/>
              </a:ext>
            </a:extLst>
          </p:cNvPr>
          <p:cNvSpPr txBox="1"/>
          <p:nvPr/>
        </p:nvSpPr>
        <p:spPr>
          <a:xfrm>
            <a:off x="15084771" y="1028700"/>
            <a:ext cx="1816167" cy="828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14330" y="2274458"/>
            <a:ext cx="9177670" cy="1572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DR.CARMEN CANO SALAS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FAC806D-B13D-ED8A-BEB8-F91569991E33}"/>
              </a:ext>
            </a:extLst>
          </p:cNvPr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2D3ED74-9A1A-0CC6-3D94-D62E94AC7802}"/>
                </a:ext>
              </a:extLst>
            </p:cNvPr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41FE4E1-F8FA-E2B2-34A9-41A4D5FF2E9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2479D668-B466-388E-91F7-24D48FF2A2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802732"/>
            <a:ext cx="6108712" cy="71330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9491" y="1811136"/>
            <a:ext cx="5021241" cy="7313322"/>
            <a:chOff x="0" y="0"/>
            <a:chExt cx="9170163" cy="137160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alphaModFix amt="92000"/>
            </a:blip>
            <a:srcRect t="7932" b="7932"/>
            <a:stretch>
              <a:fillRect/>
            </a:stretch>
          </p:blipFill>
          <p:spPr>
            <a:xfrm>
              <a:off x="0" y="0"/>
              <a:ext cx="9170163" cy="137160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8081630" y="3032711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MARCO POLO MACIAS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1630" y="4624221"/>
            <a:ext cx="9616879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596"/>
              </a:lnSpc>
              <a:buFont typeface="Wingdings" panose="05000000000000000000" pitchFamily="2" charset="2"/>
              <a:buChar char="v"/>
            </a:pP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Médico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Cirujano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Universidad Nacional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Autónoma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de México </a:t>
            </a:r>
          </a:p>
          <a:p>
            <a:pPr marL="342900" indent="-342900">
              <a:lnSpc>
                <a:spcPts val="2596"/>
              </a:lnSpc>
              <a:buFont typeface="Wingdings" panose="05000000000000000000" pitchFamily="2" charset="2"/>
              <a:buChar char="v"/>
            </a:pP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Especialistas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Neumología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el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Hospital General de México </a:t>
            </a:r>
          </a:p>
          <a:p>
            <a:pPr marL="342900" indent="-342900">
              <a:lnSpc>
                <a:spcPts val="2596"/>
              </a:lnSpc>
              <a:buFont typeface="Wingdings" panose="05000000000000000000" pitchFamily="2" charset="2"/>
              <a:buChar char="v"/>
            </a:pP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Alta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especialidad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Broncoscopia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intervencionista</a:t>
            </a: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ts val="2596"/>
              </a:lnSpc>
              <a:buFont typeface="Wingdings" panose="05000000000000000000" pitchFamily="2" charset="2"/>
              <a:buChar char="v"/>
            </a:pP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Maestría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ciencias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médicas</a:t>
            </a: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ts val="2596"/>
              </a:lnSpc>
              <a:buFont typeface="Wingdings" panose="05000000000000000000" pitchFamily="2" charset="2"/>
              <a:buChar char="v"/>
            </a:pP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Ha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colaborado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instituciones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como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el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Instituto Nacional de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Ciencias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Médicas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y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Nutrición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Salvador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Zubirán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Docente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de Universidad Westhill y la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facultad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de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Medicina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de la UNAM. 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081630" y="2817495"/>
            <a:ext cx="9177670" cy="235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DR.KARINA N. PEREZ TELLEZ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1630" y="4838041"/>
            <a:ext cx="770273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endParaRPr lang="en-US" sz="1854" spc="10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2596"/>
              </a:lnSpc>
            </a:pPr>
            <a:r>
              <a:rPr lang="en-US" sz="1854" spc="100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algn="l">
              <a:lnSpc>
                <a:spcPts val="2176"/>
              </a:lnSpc>
            </a:pPr>
            <a:endParaRPr lang="en-US" sz="1854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7128670" y="3438048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3058636" y="-342912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707E3-B98D-8F6C-AEEC-FFAAA981F6FA}"/>
              </a:ext>
            </a:extLst>
          </p:cNvPr>
          <p:cNvSpPr txBox="1"/>
          <p:nvPr/>
        </p:nvSpPr>
        <p:spPr>
          <a:xfrm>
            <a:off x="15084771" y="1028700"/>
            <a:ext cx="1816167" cy="111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CURSOHOYINTERNACIONAL DE NEUMOLOGÍA  H.C.M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A8CC40F3-489C-C197-20C4-2AE205695488}"/>
              </a:ext>
            </a:extLst>
          </p:cNvPr>
          <p:cNvSpPr txBox="1"/>
          <p:nvPr/>
        </p:nvSpPr>
        <p:spPr>
          <a:xfrm>
            <a:off x="8070743" y="4617152"/>
            <a:ext cx="9525297" cy="4647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Licenciatura Médico Cirujano por la Facultad de Medicina, Universidad Nacional Autónoma de México.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Especialista en Pediatría. Hospital General de Mexico por la Universidad Nacional Autónoma de México. 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Alta Especialidad en Fisiologia y Rehabilitacion Pulmonar. Instituto Nacional de Enfermedades Respiratorias “Ismael Cosío Villegas”. Universidad Nacional Autónoma de México.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Maestría en Ciencias Médicas. Universidad Nacional Autónoma de México.</a:t>
            </a: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endParaRPr lang="es-MX" sz="28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285750" indent="-285750" algn="just">
              <a:lnSpc>
                <a:spcPts val="2596"/>
              </a:lnSpc>
              <a:buFont typeface="Wingdings" pitchFamily="2" charset="2"/>
              <a:buChar char="v"/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DFABC98-A256-BCDF-72CA-EC60AE381811}"/>
              </a:ext>
            </a:extLst>
          </p:cNvPr>
          <p:cNvSpPr/>
          <p:nvPr/>
        </p:nvSpPr>
        <p:spPr>
          <a:xfrm>
            <a:off x="-886789" y="0"/>
            <a:ext cx="7764411" cy="10287000"/>
          </a:xfrm>
          <a:custGeom>
            <a:avLst/>
            <a:gdLst/>
            <a:ahLst/>
            <a:cxnLst/>
            <a:rect l="l" t="t" r="r" b="b"/>
            <a:pathLst>
              <a:path w="2044948" h="2709333">
                <a:moveTo>
                  <a:pt x="0" y="0"/>
                </a:moveTo>
                <a:lnTo>
                  <a:pt x="2044948" y="0"/>
                </a:lnTo>
                <a:lnTo>
                  <a:pt x="2044948" y="2709333"/>
                </a:lnTo>
                <a:lnTo>
                  <a:pt x="0" y="2709333"/>
                </a:lnTo>
                <a:lnTo>
                  <a:pt x="0" y="0"/>
                </a:lnTo>
              </a:path>
            </a:pathLst>
          </a:custGeom>
          <a:solidFill>
            <a:srgbClr val="193C65"/>
          </a:solidFill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B94177-4FEC-E6A6-1033-81602C1FB28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956" r="4099"/>
          <a:stretch/>
        </p:blipFill>
        <p:spPr>
          <a:xfrm>
            <a:off x="-394763" y="1402044"/>
            <a:ext cx="6675500" cy="78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8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0832" y="527029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4" name="Freeform 4"/>
          <p:cNvSpPr/>
          <p:nvPr/>
        </p:nvSpPr>
        <p:spPr>
          <a:xfrm rot="-5256981">
            <a:off x="9116743" y="3025535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488003" y="593968"/>
            <a:ext cx="1846395" cy="1087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 dirty="0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9" name="Freeform 19"/>
          <p:cNvSpPr/>
          <p:nvPr/>
        </p:nvSpPr>
        <p:spPr>
          <a:xfrm rot="-10637262">
            <a:off x="10183459" y="8198788"/>
            <a:ext cx="2828521" cy="2434994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5738B14-30B0-1368-F152-6372FAC720F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TextBox 15"/>
          <p:cNvSpPr txBox="1"/>
          <p:nvPr/>
        </p:nvSpPr>
        <p:spPr>
          <a:xfrm>
            <a:off x="449419" y="5260370"/>
            <a:ext cx="8887491" cy="4827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spc="1222" dirty="0">
                <a:solidFill>
                  <a:srgbClr val="FFFFFF"/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MÓDULO  FISIOLOGÍA PULMONAR</a:t>
            </a:r>
          </a:p>
        </p:txBody>
      </p:sp>
      <p:sp>
        <p:nvSpPr>
          <p:cNvPr id="12" name="Freeform 12"/>
          <p:cNvSpPr/>
          <p:nvPr/>
        </p:nvSpPr>
        <p:spPr>
          <a:xfrm rot="-10549990">
            <a:off x="-1608648" y="-1247479"/>
            <a:ext cx="4259316" cy="3682894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94104" y="194226"/>
            <a:ext cx="1222993" cy="1774504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3A2745DC-129A-F817-6F93-0A9FE6881692}"/>
              </a:ext>
            </a:extLst>
          </p:cNvPr>
          <p:cNvGrpSpPr/>
          <p:nvPr/>
        </p:nvGrpSpPr>
        <p:grpSpPr>
          <a:xfrm>
            <a:off x="13758900" y="-1352862"/>
            <a:ext cx="5572811" cy="5233106"/>
            <a:chOff x="-1265411" y="-79700"/>
            <a:chExt cx="2078211" cy="1243667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9801BCE-3AD2-0418-2C07-2FBF7A7EE832}"/>
                </a:ext>
              </a:extLst>
            </p:cNvPr>
            <p:cNvSpPr/>
            <p:nvPr/>
          </p:nvSpPr>
          <p:spPr>
            <a:xfrm>
              <a:off x="-1265411" y="-79700"/>
              <a:ext cx="1512163" cy="1243667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A77287C9-90B7-DDEA-31DF-B998AC9E80B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2" name="Freeform 14">
            <a:extLst>
              <a:ext uri="{FF2B5EF4-FFF2-40B4-BE49-F238E27FC236}">
                <a16:creationId xmlns:a16="http://schemas.microsoft.com/office/drawing/2014/main" id="{E4940F76-3D51-B07C-E9E0-DF259931E459}"/>
              </a:ext>
            </a:extLst>
          </p:cNvPr>
          <p:cNvSpPr/>
          <p:nvPr/>
        </p:nvSpPr>
        <p:spPr>
          <a:xfrm>
            <a:off x="16322671" y="4076700"/>
            <a:ext cx="1804048" cy="1909782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6687131E-7301-B887-C265-B6CC940F6210}"/>
              </a:ext>
            </a:extLst>
          </p:cNvPr>
          <p:cNvSpPr txBox="1"/>
          <p:nvPr/>
        </p:nvSpPr>
        <p:spPr>
          <a:xfrm>
            <a:off x="13811477" y="255089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205CED6E-5BDB-A4D9-E22C-DCC36D77E4D3}"/>
              </a:ext>
            </a:extLst>
          </p:cNvPr>
          <p:cNvSpPr txBox="1"/>
          <p:nvPr/>
        </p:nvSpPr>
        <p:spPr>
          <a:xfrm>
            <a:off x="14387171" y="2200464"/>
            <a:ext cx="2918092" cy="1495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3200" spc="113" dirty="0">
                <a:solidFill>
                  <a:srgbClr val="FFFFFF"/>
                </a:solidFill>
                <a:latin typeface="Montserrat Bold"/>
              </a:rPr>
              <a:t>MYR.M.C,</a:t>
            </a:r>
          </a:p>
          <a:p>
            <a:pPr algn="ctr">
              <a:lnSpc>
                <a:spcPts val="2940"/>
              </a:lnSpc>
            </a:pPr>
            <a:r>
              <a:rPr lang="en-US" sz="3200" spc="113" dirty="0">
                <a:solidFill>
                  <a:srgbClr val="FFFFFF"/>
                </a:solidFill>
                <a:latin typeface="Montserrat Bold"/>
              </a:rPr>
              <a:t>JESSICA CONTRERAS MORALES</a:t>
            </a:r>
          </a:p>
        </p:txBody>
      </p:sp>
    </p:spTree>
    <p:extLst>
      <p:ext uri="{BB962C8B-B14F-4D97-AF65-F5344CB8AC3E}">
        <p14:creationId xmlns:p14="http://schemas.microsoft.com/office/powerpoint/2010/main" val="64628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081630" y="2817495"/>
            <a:ext cx="9177670" cy="1572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MABELL GONZÁLEZ CASTELLANOS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82245" y="4651001"/>
            <a:ext cx="8986554" cy="502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Médico Cirujano (UNAM)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Pediatra por la UAEM, Hospital para el Niño del Instituto Materno Infantil del Estado de México.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Neumóloga Pediatra por la UNAM, Hospital Infantil de México.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Alta Especialidad en Fisiología y Terapia Respiratoria (UNAM-INER).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Adscrita al Laboratorio de Fisiología Pulmonar INER.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Profesora adjunta de Terapia Respiratoria de la carrera técnica de inhaloterapia INER.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Profesora invitada de Fisiología del curso de posgrado de Neumología INER</a:t>
            </a:r>
          </a:p>
          <a:p>
            <a:pPr algn="l">
              <a:lnSpc>
                <a:spcPts val="2176"/>
              </a:lnSpc>
            </a:pPr>
            <a:endParaRPr lang="en-US" sz="1854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95DB0BB-A4EC-5282-B6BA-6899F74E1C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38537"/>
            <a:ext cx="6887147" cy="96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42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3032711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NANCY FABIOLA FERNANDEZ FIGUEROA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26995" y="5060982"/>
            <a:ext cx="10261001" cy="4186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300" indent="-457200" algn="just"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Montserrat"/>
              </a:rPr>
              <a:t>Medico especialista en Neumología con Alta Especialidad en Fisiología Respiratoria </a:t>
            </a:r>
          </a:p>
          <a:p>
            <a:pPr marL="798300" indent="-457200" algn="just"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Montserrat"/>
              </a:rPr>
              <a:t>Egresada de la Universidad de Guadalajara </a:t>
            </a:r>
          </a:p>
          <a:p>
            <a:pPr marL="798300" indent="-457200" algn="just"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Montserrat"/>
              </a:rPr>
              <a:t>Especialidad egresada de la Universidad Nacional Autónoma de México </a:t>
            </a:r>
          </a:p>
          <a:p>
            <a:pPr marL="798300" indent="-457200" algn="just"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Montserrat"/>
              </a:rPr>
              <a:t>Adscrita al Servicio de Fisiología cardiopulmonar del Hospital General de Centro Médico Nacional La Raza </a:t>
            </a:r>
          </a:p>
          <a:p>
            <a:pPr marL="798300" indent="-457200" algn="just">
              <a:buFont typeface="Wingdings" pitchFamily="2" charset="2"/>
              <a:buChar char="v"/>
            </a:pPr>
            <a:r>
              <a:rPr lang="es-MX" sz="2800" spc="100" dirty="0">
                <a:solidFill>
                  <a:srgbClr val="000000"/>
                </a:solidFill>
                <a:latin typeface="Montserrat"/>
              </a:rPr>
              <a:t>Doctora en Ciencias Médicas (UNAM) </a:t>
            </a:r>
          </a:p>
          <a:p>
            <a:pPr algn="just">
              <a:lnSpc>
                <a:spcPts val="2596"/>
              </a:lnSpc>
            </a:pPr>
            <a:endParaRPr lang="en-US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00970A5-FFAA-031E-3A82-B8BF03C76C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8" y="1336400"/>
            <a:ext cx="5332661" cy="80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8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3032711"/>
            <a:ext cx="9177670" cy="235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GLORIA BARRAGAN POLA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26996" y="5060982"/>
            <a:ext cx="8201050" cy="4248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300" indent="-457200">
              <a:buFont typeface="Wingdings" pitchFamily="2" charset="2"/>
              <a:buChar char="v"/>
            </a:pPr>
            <a:r>
              <a:rPr lang="es-MX" sz="3200" spc="100" dirty="0">
                <a:solidFill>
                  <a:srgbClr val="000000"/>
                </a:solidFill>
                <a:latin typeface="Montserrat"/>
              </a:rPr>
              <a:t>Especialista en Neumología</a:t>
            </a:r>
          </a:p>
          <a:p>
            <a:pPr marL="341100"/>
            <a:r>
              <a:rPr lang="es-MX" sz="3200" spc="100" dirty="0">
                <a:solidFill>
                  <a:srgbClr val="000000"/>
                </a:solidFill>
                <a:latin typeface="Montserrat"/>
              </a:rPr>
              <a:t> </a:t>
            </a:r>
          </a:p>
          <a:p>
            <a:pPr marL="798300" indent="-457200">
              <a:buFont typeface="Wingdings" pitchFamily="2" charset="2"/>
              <a:buChar char="v"/>
            </a:pPr>
            <a:r>
              <a:rPr lang="es-MX" sz="3200" spc="100" dirty="0">
                <a:solidFill>
                  <a:srgbClr val="000000"/>
                </a:solidFill>
                <a:latin typeface="Montserrat"/>
              </a:rPr>
              <a:t>Alta especialidad en Fisiología y Terapia Respiratoria</a:t>
            </a:r>
          </a:p>
          <a:p>
            <a:pPr marL="341100"/>
            <a:endParaRPr lang="es-MX" sz="3200" spc="100" dirty="0">
              <a:solidFill>
                <a:srgbClr val="000000"/>
              </a:solidFill>
              <a:latin typeface="Montserrat"/>
            </a:endParaRPr>
          </a:p>
          <a:p>
            <a:pPr marL="798300" indent="-457200">
              <a:buFont typeface="Wingdings" pitchFamily="2" charset="2"/>
              <a:buChar char="v"/>
            </a:pPr>
            <a:r>
              <a:rPr lang="es-MX" sz="3200" spc="100" dirty="0">
                <a:solidFill>
                  <a:srgbClr val="000000"/>
                </a:solidFill>
                <a:latin typeface="Montserrat"/>
              </a:rPr>
              <a:t>Encargada del Laboratorio de Fisiología Pulmonar del Hospital General de México</a:t>
            </a:r>
          </a:p>
          <a:p>
            <a:pPr>
              <a:lnSpc>
                <a:spcPts val="2596"/>
              </a:lnSpc>
            </a:pPr>
            <a:endParaRPr lang="en-US" sz="1854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BF3A183-1406-120B-7D39-C4D2A657B8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79105" y="0"/>
            <a:ext cx="751922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24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290120" y="2610016"/>
            <a:ext cx="10358769" cy="23543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ROSAURA ESPERANZA BENITEZ PEREZ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90120" y="4664561"/>
            <a:ext cx="9464480" cy="5114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Especialista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Neumología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(UNAM-INER).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Alta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Especialidad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Fisiología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Respiratoria y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Laboratorio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de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Función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Pulmonar</a:t>
            </a:r>
            <a:r>
              <a:rPr lang="en-US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 (UNAM-INER).</a:t>
            </a:r>
            <a:endParaRPr lang="es-MX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Jefa del Centro de Bienestar Respiratorio (Hospital Ángeles México).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Adscrita al Departamento de Fisiología Respiratoria, INER 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Presidenta de la Sociedad Latinoamericana de Fisiología Respiratoria, A.C. (SOLAFIRE)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Jefa de Sección de Fisiología Respiratoria de la Sociedad Mexicana de Neumología y Cirugía de Tórax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MX" sz="24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Miembro del Sistema Nacional de Investigadores Nivel I </a:t>
            </a:r>
          </a:p>
          <a:p>
            <a:pPr algn="just">
              <a:lnSpc>
                <a:spcPct val="107000"/>
              </a:lnSpc>
            </a:pPr>
            <a:endParaRPr lang="en-US" sz="2400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612F140-89A1-150A-5960-0E337D96FF0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221" r="17987"/>
          <a:stretch/>
        </p:blipFill>
        <p:spPr>
          <a:xfrm>
            <a:off x="0" y="301684"/>
            <a:ext cx="6925743" cy="93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6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65260" y="2434629"/>
            <a:ext cx="9177670" cy="235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MANUEL ARNOLDO MEJIA ESCOBAR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73104" y="4093566"/>
            <a:ext cx="9833896" cy="5747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Doctor en medicina, graduado de la Facultad de Medicina de la Universidad Nacional de El Salvador.</a:t>
            </a:r>
            <a:endParaRPr lang="es-MX" sz="22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Especialista en Medicina Interna, graduado de la Universidad Salvadoreña, Alberto Masferrer en conjunto al Hospital Militar Central. 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Subespecialista en Neumología de la escuela  de Post-grado de la Universidad Nacional de El Salvador en conjunto al Hospital nacional de Neumología “José Antonio Saldaña”. 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Alta especialidad médica en Fisiología y Terapia Respiratoria, de  la Universidad Nacional Autónoma de México en conjunto con el Instituto Nacional de Enfermedades Respiratorias INER.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Miembro de la Asociación salvadoreña de Neumología.</a:t>
            </a:r>
            <a:endParaRPr lang="es-MX" sz="22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Miembro de la Asociación Latinoamericana de Fisiología Respiratoria.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v"/>
            </a:pPr>
            <a:r>
              <a:rPr lang="es-ES" sz="2200" spc="100" dirty="0">
                <a:solidFill>
                  <a:srgbClr val="000000"/>
                </a:solidFill>
                <a:latin typeface="Bookman Old Style" panose="02050604050505020204" pitchFamily="18" charset="0"/>
              </a:rPr>
              <a:t>Miembro de la Sociedad Respiratoria Europea.</a:t>
            </a:r>
            <a:endParaRPr lang="es-MX" sz="22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>
              <a:lnSpc>
                <a:spcPts val="2596"/>
              </a:lnSpc>
            </a:pPr>
            <a:endParaRPr lang="en-US" sz="2000" spc="1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05C8822-0C3B-F7D7-A431-D5E7B99A0D2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9102"/>
          <a:stretch/>
        </p:blipFill>
        <p:spPr>
          <a:xfrm>
            <a:off x="-261540" y="-62307"/>
            <a:ext cx="7139162" cy="1031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37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83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TTE. COR. MC. JORGE ALMENDARIZ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6691328" y="-1323499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BE59DE-6884-7458-478D-D5527BF6523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15"/>
          <p:cNvSpPr txBox="1"/>
          <p:nvPr/>
        </p:nvSpPr>
        <p:spPr>
          <a:xfrm>
            <a:off x="50882" y="4783469"/>
            <a:ext cx="7867748" cy="544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8000" spc="1222" dirty="0">
                <a:solidFill>
                  <a:srgbClr val="FFFFFF"/>
                </a:solidFill>
                <a:latin typeface="Big Shoulders Display Bold"/>
              </a:rPr>
              <a:t>MÓDULO DE REHABILITACION PULMONAR</a:t>
            </a:r>
          </a:p>
        </p:txBody>
      </p:sp>
    </p:spTree>
    <p:extLst>
      <p:ext uri="{BB962C8B-B14F-4D97-AF65-F5344CB8AC3E}">
        <p14:creationId xmlns:p14="http://schemas.microsoft.com/office/powerpoint/2010/main" val="2229913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SUSANA GALICIA AMOR</a:t>
            </a:r>
            <a:br>
              <a:rPr lang="en-US" sz="6000" spc="504" dirty="0">
                <a:solidFill>
                  <a:srgbClr val="FB9D21"/>
                </a:solidFill>
                <a:latin typeface="Big Shoulders Display Bold"/>
              </a:rPr>
            </a:b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1630" y="4443210"/>
            <a:ext cx="9677089" cy="5027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Médica Especialista en Medicina de Rehabilitación, egresada del INR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Posgrado en Rehabilitación Pulmonar en el INER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Jefa del Servicio de TF. y TO. del INER, de 2008 a 2011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Jefe del Departamento de Rehabilitación Pulmonar del INER de 2011 a la fecha.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Titular del Curso de alta Especialidad en Rehabilitación Pulmonar, reconocimiento INER/UNAM de 2011 a la fecha y de 1999 al 2010 profesor asociado del mismo</a:t>
            </a:r>
          </a:p>
          <a:p>
            <a:pPr algn="just">
              <a:lnSpc>
                <a:spcPts val="2176"/>
              </a:lnSpc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11B5E2B-0C72-686D-CC0F-B742585C6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12" y="2817495"/>
            <a:ext cx="5207613" cy="642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326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SORAYA ELISA ORTEGA TORRES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37486" y="3899295"/>
            <a:ext cx="9436162" cy="5504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Curso de Especialización y Residencia en Medicina Integral y De Urgencias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en Medicina de Rehabilitación por la Escuela Militar de Graduados de Sanidad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Posgrado de Alta Especialidad en Rehabilitación Pulmonar Pediátrica INER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Certificada por el Consejo Mexicano de Medicina de Rehabilitación 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Posgrado de Alta Especialidad en Medicina Genómica. INMEGEN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Actualmente Como Médico Adscrito al Servicio de Rehabilitación Pulmonar Hospital Central Militar. 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A03C688-073D-74A4-F2EB-5E268C76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7" y="1831651"/>
            <a:ext cx="5633934" cy="708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79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GIOVANNA BARRAGÁN MÉNDEZ</a:t>
            </a:r>
            <a:br>
              <a:rPr lang="en-US" sz="6000" spc="504" dirty="0">
                <a:solidFill>
                  <a:srgbClr val="FB9D21"/>
                </a:solidFill>
                <a:latin typeface="Big Shoulders Display Bold"/>
              </a:rPr>
            </a:b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81629" y="5263843"/>
            <a:ext cx="9177671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Médica en Medicina de Rehabilitación por la Escuela Militar de Graduados de Sanidad.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Posgrado de Alta Especialidad en Rehabilitación Pulmonar INER.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Certificada por el Consejo Mexicano de Medicina de Rehabilitación. 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Fundadora del área de Rehabilitación Pulmonar en el H.C.M.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Actualmente como Médica Adscrita al Centro de Rehabilitación Infantil (CRI) Puebla.</a:t>
            </a:r>
          </a:p>
        </p:txBody>
      </p:sp>
      <p:pic>
        <p:nvPicPr>
          <p:cNvPr id="6" name="Imagen 3" descr="Descripción: original-FF9F0F85-060D-4FC5-B895-7D46FB8EBDCD.jpeg">
            <a:extLst>
              <a:ext uri="{FF2B5EF4-FFF2-40B4-BE49-F238E27FC236}">
                <a16:creationId xmlns:a16="http://schemas.microsoft.com/office/drawing/2014/main" id="{9B1F36E5-ACFB-005D-D79A-D112B163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7" t="37393" r="42252" b="48944"/>
          <a:stretch>
            <a:fillRect/>
          </a:stretch>
        </p:blipFill>
        <p:spPr bwMode="auto">
          <a:xfrm>
            <a:off x="576222" y="2559843"/>
            <a:ext cx="4973785" cy="451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643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JUAN CARLOS GARCÍA HERNÁNDEZ</a:t>
            </a:r>
            <a:br>
              <a:rPr lang="en-US" sz="6000" spc="504" dirty="0">
                <a:solidFill>
                  <a:srgbClr val="FB9D21"/>
                </a:solidFill>
                <a:latin typeface="Big Shoulders Display Bold"/>
              </a:rPr>
            </a:b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81629" y="5263843"/>
            <a:ext cx="9177671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Médico Cirujano General.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Especialista en Medicina de Rehabilitación.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Posgrado en Rehabilitación Pulmonar en el INER.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Certificado por el Consejo Mexicano de Medicina de Rehabilitación.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Médico adscrito al Departamento de Rehabilitación Pulmonar del INER.</a:t>
            </a:r>
          </a:p>
          <a:p>
            <a:pPr algn="just"/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2CB0806-C45E-621E-2070-1D6E0364F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"/>
          <a:stretch>
            <a:fillRect/>
          </a:stretch>
        </p:blipFill>
        <p:spPr bwMode="auto">
          <a:xfrm>
            <a:off x="763386" y="1831651"/>
            <a:ext cx="5295420" cy="634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384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46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TTE. COR. MC. LILIANA BONOLA 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0882" y="4783469"/>
            <a:ext cx="7867748" cy="5499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9600" spc="1222" dirty="0">
                <a:solidFill>
                  <a:srgbClr val="FFFFFF"/>
                </a:solidFill>
                <a:latin typeface="Big Shoulders Display Bold"/>
              </a:rPr>
              <a:t>MÓDULO DE CIRCULACION PULMONAR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6691328" y="-1010325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4C4B431-B306-7978-F2D9-EB2A645198A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6030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65260" y="2434629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JULIO CESAR LOPEZ REYES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73104" y="4093566"/>
            <a:ext cx="9833896" cy="6159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Especialidad de medicina interna: “Centro Medico Nacional Siglo XXI “Bernardo </a:t>
            </a:r>
            <a:r>
              <a:rPr lang="es-MX" sz="28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Sepulveda</a:t>
            </a: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G.”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Subespecialidad de “medicina del enfermo en estado critico: Centro Medico Nacional Siglo XXI “Bernardo </a:t>
            </a:r>
            <a:r>
              <a:rPr lang="es-MX" sz="28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Sepulveda</a:t>
            </a: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G.”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especialidad “cardio - neumología” Instituto Nacional De Cardiología “Ignacio Chávez”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Diplomado en “Alta Gerencia Y Administración De Hospitales” 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Diplomado en “Procuración Y Donación De Órganos Con Fines De Trasplante</a:t>
            </a:r>
            <a:r>
              <a:rPr lang="es-MX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9" name="Freeform 9"/>
          <p:cNvSpPr/>
          <p:nvPr/>
        </p:nvSpPr>
        <p:spPr>
          <a:xfrm>
            <a:off x="15823313" y="3794790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655104" y="-1211093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98840D-915A-A1A6-3B23-33D1ABA6D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4" y="0"/>
            <a:ext cx="419516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02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GUILLERMO CUETO ROBLEDO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37486" y="3899295"/>
            <a:ext cx="9436162" cy="4211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internista, intensivista y cardio neumólogo del INC “Ignacio Chávez”.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neumólogo egresado del Hospital general de México.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Profesor postgrado UNAM: Neumología, Terapia intensiva y Medicina interna.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Profesor responsable del Curso de Fisiología Cardiopulmonar en el Hospital General de México.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Expresidente del Consejo Mexicano de Neumología.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866CDDA-D52E-17BD-38BB-888137697A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828" y="2514506"/>
            <a:ext cx="4820497" cy="47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68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50966" y="2640342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JOSÉ ANTONIO GARCÍA CUÉLLAR </a:t>
            </a:r>
            <a:br>
              <a:rPr lang="en-US" sz="6000" spc="504" dirty="0">
                <a:solidFill>
                  <a:srgbClr val="FB9D21"/>
                </a:solidFill>
                <a:latin typeface="Big Shoulders Display Bold"/>
              </a:rPr>
            </a:b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70334" y="4171503"/>
            <a:ext cx="9945658" cy="631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con Especialidad en Neumología egresado del Instituto Nacional de Enfermedades Respiratorias Ismael Cosío Villegas.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Miembro de La Sociedad Mexicana de Neumología y Cirugía de Tórax.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Certificado por el Consejo Nacional de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Neumologia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y Cirugía de Tórax.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Alta Especialidad en Fisiología Cardiopulmonar en el Instituto Nacional de Cardiología Ignacio Chávez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Certificación 21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Internatinal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Pulmonary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Hypertension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Forum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, Frankfurt , Alemania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Actualmente coordinador de la Clínica de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Hipertensón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Pulmonar del Instituto Nacional de Enfermedades Respiratorias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Ismaél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Cosio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Villegas </a:t>
            </a:r>
          </a:p>
          <a:p>
            <a:pPr algn="just">
              <a:lnSpc>
                <a:spcPts val="2176"/>
              </a:lnSpc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B8CF56A-C830-D2C4-A41C-276E288448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437" y="2452293"/>
            <a:ext cx="6306782" cy="61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1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65260" y="2434629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OSCAR GABRIEL JIMÉNEZ  CABRERA.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27111" y="4443865"/>
            <a:ext cx="8690896" cy="3761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Especialista en Neumología  INER-UNAM. </a:t>
            </a:r>
          </a:p>
          <a:p>
            <a:pPr marL="342900" indent="-342900"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especialidad en Fisiología Cardiopulmonar </a:t>
            </a:r>
            <a:r>
              <a:rPr lang="es-MX" sz="32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INCICh</a:t>
            </a:r>
            <a:r>
              <a:rPr lang="es-MX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UNAM. </a:t>
            </a:r>
          </a:p>
          <a:p>
            <a:pPr marL="342900" indent="-342900"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Adscrito al servicio de Neumología y Cirugía de Tórax en Centro Médico ISSEMYM Toluca.</a:t>
            </a:r>
            <a:endParaRPr lang="es-MX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5823313" y="3794790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655104" y="-1211093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5431C9C-0FC0-1072-06DA-BA40EF6BE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1" y="2109899"/>
            <a:ext cx="5957617" cy="571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04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83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TTE. COR. MC. JORGE ALMENDARIZ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0882" y="4783469"/>
            <a:ext cx="7867748" cy="361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11500" spc="1222" dirty="0">
                <a:solidFill>
                  <a:srgbClr val="FFFFFF"/>
                </a:solidFill>
                <a:latin typeface="Big Shoulders Display Bold"/>
              </a:rPr>
              <a:t>MÓDULO DE SUEÑO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6691328" y="-1323499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83F8F27-EFD3-3DC2-1041-A4FC6F20828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90092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81132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YADIRA GUADALUPE RODRÍGUEZ REYES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51272" y="4077001"/>
            <a:ext cx="9924356" cy="5934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Subespecialidad de Neumología Adultos en el Instituto Nacional de Enfermedades Respiratorias Ismael Cosío Villegas.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Curso de Alta Especialidad en Trastornos Respiratorios durante el Sueño en el Instituto Nacional de Enfermedades Respiratorias Ismael Cosío Villegas, avalado por la UNAM.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Certificación por el Consejo Mexicano de Neumología AC en Medicina del Sueño.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adscrito a la Unidad de Medicina del Sueño del Instituto Nacional de Enfermedades Respiratorias Ismael Cosío Villegas, del 1 de junio del 2017 al momento actual. 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F06961-58F6-42EA-AD9E-D8D5CAD577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890" y="1613805"/>
            <a:ext cx="4771843" cy="67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43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</a:t>
            </a:r>
            <a:r>
              <a:rPr lang="es-MX" sz="6000" spc="504" dirty="0">
                <a:solidFill>
                  <a:srgbClr val="FB9D21"/>
                </a:solidFill>
                <a:latin typeface="Big Shoulders Display Bold"/>
              </a:rPr>
              <a:t>MARÍA DE LA LUZ CHAN </a:t>
            </a:r>
            <a:r>
              <a:rPr lang="es-MX" sz="6000" spc="504" dirty="0" err="1">
                <a:solidFill>
                  <a:srgbClr val="FB9D21"/>
                </a:solidFill>
                <a:latin typeface="Big Shoulders Display Bold"/>
              </a:rPr>
              <a:t>CHAN</a:t>
            </a: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37486" y="3899295"/>
            <a:ext cx="9436162" cy="4211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Especialidad en Neumología Universidad Nacional Autónoma de México.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Alta Especialidad en Trastornos Respiratorios del Dormir Instituto Nacional de Enfermedades Respiratorias 2016.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Miembro de la Academia Mexicana de Medicina del Dormir, A. C.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Miembro del Consejo Nacional de Neumología.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Miembro de la Sociedad Mexicana de Neumología y Cirugía de Tórax</a:t>
            </a:r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A330FA-9896-9AF4-D983-13D9AF5B5C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051" y="1196144"/>
            <a:ext cx="5928743" cy="789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07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ISABEL RAMÍREZ </a:t>
            </a:r>
            <a:r>
              <a:rPr lang="en-US" sz="6000" spc="504" dirty="0" err="1">
                <a:solidFill>
                  <a:srgbClr val="FB9D21"/>
                </a:solidFill>
                <a:latin typeface="Big Shoulders Display Bold"/>
              </a:rPr>
              <a:t>RAMÍREZ</a:t>
            </a: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98540" y="693907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2DAC14-3C22-309A-0BC5-C128B445F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515" y="1091781"/>
            <a:ext cx="5048312" cy="810343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E1F7B7D-8D18-482F-B0BB-3F9939C4106D}"/>
              </a:ext>
            </a:extLst>
          </p:cNvPr>
          <p:cNvSpPr txBox="1"/>
          <p:nvPr/>
        </p:nvSpPr>
        <p:spPr>
          <a:xfrm>
            <a:off x="7926934" y="4733745"/>
            <a:ext cx="106093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Medica Cirujana, egresada de la Universidad Nacional Autónoma de México (UNAM).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Especialidad Neumología, egresada del Instituto Nacional de Enfermedades Respiratorias, UNAM. 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Alta Especialidad en Trastornos Respiratorios del Dormir, egresada del Instituto Nacional de Enfermedades Respiratorias, UNAM.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Jefatura de la Unidad de Trastornos del Movimiento y Sueño, Hospital General Ajusco Medio “Dra. Obdulia Rodríguez </a:t>
            </a:r>
            <a:r>
              <a:rPr lang="es-MX" sz="2800" dirty="0" err="1">
                <a:latin typeface="Bookman Old Style" panose="02050604050505020204" pitchFamily="18" charset="0"/>
              </a:rPr>
              <a:t>Rodríguez</a:t>
            </a:r>
            <a:r>
              <a:rPr lang="es-MX" sz="2800" dirty="0">
                <a:latin typeface="Bookman Old Style" panose="02050604050505020204" pitchFamily="18" charset="0"/>
              </a:rPr>
              <a:t>”, IMSS-Bienestar. </a:t>
            </a:r>
          </a:p>
        </p:txBody>
      </p:sp>
    </p:spTree>
    <p:extLst>
      <p:ext uri="{BB962C8B-B14F-4D97-AF65-F5344CB8AC3E}">
        <p14:creationId xmlns:p14="http://schemas.microsoft.com/office/powerpoint/2010/main" val="3096651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JOSÉ LUIS CARRILLO ALDUENDA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37486" y="3899295"/>
            <a:ext cx="9436162" cy="6365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Cirujano y Partero, Especialista en Medicina Interna y Neumología, Alta Especialidad en Trastornos Respiratorios del Dormir.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Presidente del Consejo Nacional de Neumología AC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Médico Adscrito B, Unidad de Medicina de Sueño, INER.</a:t>
            </a:r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Miembro activo de la Sociedad Mexicana de Neumología y Cirugía de Tórax, exdirector del Departamento de Sueño.</a:t>
            </a:r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Expresidente de la Academia Mexicana de Medicina del Dormir AC periodo 2015 – 2017.</a:t>
            </a:r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s-ES_tradnl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Exdirector del departamento de Medicina de Sueño de la Asociación Latinoamericana de Tórax periodo 2020-2022.</a:t>
            </a:r>
            <a:endParaRPr lang="es-MX" sz="2800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5" name="0 Imagen">
            <a:extLst>
              <a:ext uri="{FF2B5EF4-FFF2-40B4-BE49-F238E27FC236}">
                <a16:creationId xmlns:a16="http://schemas.microsoft.com/office/drawing/2014/main" id="{72A82A30-B309-84D4-AD32-53C2DF41E0F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3284" y="2700263"/>
            <a:ext cx="4570309" cy="488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6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9102290" y="25039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83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MYR. MC. EDGAR MORALES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7617374" y="1275877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523ED2-43D7-158E-4D91-6AC75271877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15"/>
          <p:cNvSpPr txBox="1"/>
          <p:nvPr/>
        </p:nvSpPr>
        <p:spPr>
          <a:xfrm>
            <a:off x="761368" y="2941099"/>
            <a:ext cx="7867748" cy="754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14557" spc="1222" dirty="0">
                <a:solidFill>
                  <a:srgbClr val="FFFFFF"/>
                </a:solidFill>
                <a:latin typeface="Big Shoulders Display Bold"/>
              </a:rPr>
              <a:t>MODULO DE CIRUGIA DE TORAX</a:t>
            </a:r>
          </a:p>
        </p:txBody>
      </p:sp>
    </p:spTree>
    <p:extLst>
      <p:ext uri="{BB962C8B-B14F-4D97-AF65-F5344CB8AC3E}">
        <p14:creationId xmlns:p14="http://schemas.microsoft.com/office/powerpoint/2010/main" val="3265979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02252" y="2620905"/>
            <a:ext cx="9177670" cy="312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ISRAEL HERNÁNDEZ RAMÍREZ</a:t>
            </a:r>
          </a:p>
          <a:p>
            <a:pPr>
              <a:lnSpc>
                <a:spcPts val="6060"/>
              </a:lnSpc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91765" y="3644694"/>
            <a:ext cx="8819307" cy="6488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sz="2400" dirty="0">
              <a:latin typeface="Bookman Old Style" panose="02050604050505020204" pitchFamily="18" charset="0"/>
            </a:endParaRPr>
          </a:p>
          <a:p>
            <a:pPr marL="285750" indent="-28575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sz="2400" dirty="0"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Médico Cirujano por la Universidad del Ejército y Fuerza Aérea (Escuela Médico Militar).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Cirujano General por la Escuela Militar de Graduados de Sanidad (Hospital Central Militar).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Cirujano Cardiotorácico por la Universidad Nacional Autónoma de México (Instituto Nacional de Enfermedades Respiratorias).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Estancia formativa en Cirugía Torácica en el Hospital General de Toronto, Canadá y en el Centro Médico Baylor St. Luke, Houston, Estados Unidos.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Certificado como especialista en Cirugía Torácica no cardíaca por el Consejo Nacional de Cirugía del Tórax, A.C.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Certificado como cirujano de consola para uso de sistema robótico Da Vinci.</a:t>
            </a:r>
          </a:p>
          <a:p>
            <a:pPr algn="just">
              <a:lnSpc>
                <a:spcPts val="2176"/>
              </a:lnSpc>
            </a:pPr>
            <a:endParaRPr lang="en-US" sz="1854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1140638" y="-2201694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DE8FDC4-A471-8FEE-9B2B-A09BEBC98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1" y="2040388"/>
            <a:ext cx="4586878" cy="58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82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FERNANDO  ESPINOZA MERCADO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81630" y="4492744"/>
            <a:ext cx="9395917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Médico Cirujano por la Universidad del Ejército y Fuerza Aérea (Escuela Médico Militar).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Cirujano General por la Escuela Militar de Graduados de Sanidad (Hospital Central Militar).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Entrenamiento en Cirugía Torácica en el Centro Médico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Cedars-Sinai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afiliado a la Universidad de California en Los Ángeles UCLA (Cirugía Torácica).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Entrenamiento en Cirugía Torácica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Uniportal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Robótica en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Shanghai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Pulmonary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Hospital,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Tongji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MX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Shanghai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China.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solidFill>
                  <a:srgbClr val="1B2734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ertificado por el consejo de Cirugía general y Cirugía Torácica.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Jefe de Sección de Cirugía Torácica del Hospital Central Militar.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DCBBE83-16CF-210D-0B26-78DA8528F9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988" y="2056365"/>
            <a:ext cx="4917624" cy="689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24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46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MYR. MC. LILIANA LAGUNA SANCHEZ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6177788" y="-1323500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D44277-2C7D-8F41-5B74-B2DAF913F78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90092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15"/>
          <p:cNvSpPr txBox="1"/>
          <p:nvPr/>
        </p:nvSpPr>
        <p:spPr>
          <a:xfrm>
            <a:off x="50882" y="4783469"/>
            <a:ext cx="7867748" cy="542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8800" spc="1222" dirty="0">
                <a:solidFill>
                  <a:srgbClr val="FFFFFF"/>
                </a:solidFill>
                <a:latin typeface="Big Shoulders Display Bold"/>
              </a:rPr>
              <a:t>MÓDULO DE ENFERMEDADES INTERSTICIALES</a:t>
            </a:r>
          </a:p>
        </p:txBody>
      </p:sp>
    </p:spTree>
    <p:extLst>
      <p:ext uri="{BB962C8B-B14F-4D97-AF65-F5344CB8AC3E}">
        <p14:creationId xmlns:p14="http://schemas.microsoft.com/office/powerpoint/2010/main" val="743104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MOISÉS SELMAN LAMA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56359" y="3613793"/>
            <a:ext cx="9826153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Medico Cirujano de la Universidad de Concepción (Chile)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Especialista en Neumología en el Centro Medico Nacional del Instituto Mexicano del Seguro Social.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Maestría en Ciencias Bioquímicas por la Universidad Nacional Autónoma de México.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Autor del Registro Latinoamericano de Fibrosis Pulmonar.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Investigador Emérito del Instituto Nacional de Enfermedades Respiratorias “Ismael </a:t>
            </a:r>
            <a:r>
              <a:rPr lang="es-MX" sz="3200" dirty="0" err="1"/>
              <a:t>Cosio</a:t>
            </a:r>
            <a:r>
              <a:rPr lang="es-MX" sz="3200" dirty="0"/>
              <a:t> Villegas.”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Profesor titular del curso de Posgrado de Alta Especialidad en Enfermedades Pulmonares Intersticiales Difusas, INER-UNAM.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C996265-88FC-06B0-01EF-86DAA2DA53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488" y="2627949"/>
            <a:ext cx="5564925" cy="569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3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JOSÉ OMAR BARRETO RODRÍGUEZ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58818" y="3879092"/>
            <a:ext cx="9438582" cy="5791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Medico Cirujano y Partero por la Benemérita Universidad Autónoma de Puebla.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Especialista en Neumología Medica por el Instituto Nacional de Enfermedades Respiratorias.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Alta Especialidad en Enfermedades Intersticiales del pulmón por el Instituto Nacional de Enfermedades Respiratorias. 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Maestría en Administración en Sistemas de Salud.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Coordinador de atención medica hospitalaria en el Instituto Nacional de Enfermedades Respiratorias.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Miembro fundador honorario de la Asociación Mexicana de Fibrosis Pulmonar.</a:t>
            </a: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lnSpc>
                <a:spcPts val="2176"/>
              </a:lnSpc>
              <a:buFont typeface="Wingdings" panose="05000000000000000000" pitchFamily="2" charset="2"/>
              <a:buChar char="v"/>
            </a:pP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190FB52-A12D-7A04-5D27-B409025AA9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216" y="2464148"/>
            <a:ext cx="5971340" cy="632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65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IVETTE BUENDIA ROLDAN.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31920" y="3882186"/>
            <a:ext cx="9677089" cy="5873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sz="2400" dirty="0">
              <a:latin typeface="Bookman Old Style" panose="02050604050505020204" pitchFamily="18" charset="0"/>
            </a:endParaRPr>
          </a:p>
          <a:p>
            <a:pPr marL="285750" indent="-28575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sz="2400" dirty="0">
              <a:latin typeface="Bookman Old Style" panose="020506040505050202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Medico Cirujano en la Universidad La Salle (ULSA)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Especialista en Medicina Interna por la Universidad Nacional Autónoma de México.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Especialista en Neumología por la Universidad Nacional Autónoma de México.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Experta en Fibrosis Pulmonar, Neumonía, Enfermedades Pulmonares Intersticiales. Enfisema Pulmonar, Asma, Cáncer Pulmonar, Secuelas Post </a:t>
            </a:r>
            <a:r>
              <a:rPr lang="es-MX" sz="3200" dirty="0" err="1"/>
              <a:t>Covid</a:t>
            </a:r>
            <a:r>
              <a:rPr lang="es-MX" sz="3200" dirty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/>
              <a:t>Autora de guías ATS/ERS/JRS/ALAT para Fibrosis Pulmonar Idiopática y FPP.</a:t>
            </a:r>
          </a:p>
          <a:p>
            <a:pPr algn="just">
              <a:lnSpc>
                <a:spcPts val="2176"/>
              </a:lnSpc>
            </a:pPr>
            <a:endParaRPr lang="en-US" sz="1854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C1D24A-B885-3D60-F04B-90678C42620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184" t="7937" r="9061" b="8729"/>
          <a:stretch/>
        </p:blipFill>
        <p:spPr>
          <a:xfrm>
            <a:off x="127708" y="1333499"/>
            <a:ext cx="5606746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4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MARTIN EDUARDO FERNÁNDEZ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58818" y="3879092"/>
            <a:ext cx="9438582" cy="6217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Medico especialista en Neumología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Consultorio Multidisciplinario Especializado en Enfermedades Pulmonares Intersticiales, Hospital de Rehabilitación Respiratoria María Ferrer, Buenos Aires – Argentina.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Subdirector de carrera de posgrado de especialistas en Neumología, Universidad de Buenos Aires.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Director del departamento de enfermedades intersticiales de la Asociación Argentina de Medicina Respiratoria (AAMR).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Miembro activo del departamento de enfermedades pulmonares intersticiales de la asociación Latinoamericana del Tórax - ALAT.</a:t>
            </a: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lnSpc>
                <a:spcPts val="2176"/>
              </a:lnSpc>
              <a:buFont typeface="Wingdings" panose="05000000000000000000" pitchFamily="2" charset="2"/>
              <a:buChar char="v"/>
            </a:pPr>
            <a:endParaRPr lang="en-US" sz="20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7B9318-9A98-5420-8C25-56EB7DD1DF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008" y="2109899"/>
            <a:ext cx="6114690" cy="584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70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46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MYR. MC. RAFAEL BAUTISTA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5883480" y="-1175537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B410D5-6007-BA5A-AF16-3316D071079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15"/>
          <p:cNvSpPr txBox="1"/>
          <p:nvPr/>
        </p:nvSpPr>
        <p:spPr>
          <a:xfrm>
            <a:off x="-19684" y="5241723"/>
            <a:ext cx="9163683" cy="3496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7200" spc="1222" dirty="0">
                <a:solidFill>
                  <a:srgbClr val="FFFFFF"/>
                </a:solidFill>
                <a:latin typeface="Big Shoulders Display Bold"/>
              </a:rPr>
              <a:t>MÓDULO DE INTERVENCIONISMO</a:t>
            </a:r>
          </a:p>
        </p:txBody>
      </p:sp>
    </p:spTree>
    <p:extLst>
      <p:ext uri="{BB962C8B-B14F-4D97-AF65-F5344CB8AC3E}">
        <p14:creationId xmlns:p14="http://schemas.microsoft.com/office/powerpoint/2010/main" val="1591167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50966" y="2640342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FERMIN ALEJANDRO ROJAS CISNEROS</a:t>
            </a:r>
            <a:br>
              <a:rPr lang="en-US" sz="6000" spc="504" dirty="0">
                <a:solidFill>
                  <a:srgbClr val="FB9D21"/>
                </a:solidFill>
                <a:latin typeface="Big Shoulders Display Bold"/>
              </a:rPr>
            </a:b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15843" y="5135880"/>
            <a:ext cx="8062357" cy="3254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Arial" panose="020B0604020202020204" pitchFamily="34" charset="0"/>
              </a:rPr>
              <a:t>Especialista en Neumología Adultos , UNAM-CMN La Raza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Arial" panose="020B0604020202020204" pitchFamily="34" charset="0"/>
              </a:rPr>
              <a:t>-Alta Especialidad en Broncoscopia y Neumología Intervencionista U.D.E.F.A.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Arial" panose="020B0604020202020204" pitchFamily="34" charset="0"/>
              </a:rPr>
              <a:t>-Médico adscrito: IMSS </a:t>
            </a:r>
          </a:p>
          <a:p>
            <a:pPr algn="just">
              <a:lnSpc>
                <a:spcPts val="2176"/>
              </a:lnSpc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6" name="Imagen 5" descr="Fermín Alejandro Rojas Cisneros, Neumólogo Morelos">
            <a:extLst>
              <a:ext uri="{FF2B5EF4-FFF2-40B4-BE49-F238E27FC236}">
                <a16:creationId xmlns:a16="http://schemas.microsoft.com/office/drawing/2014/main" id="{783B3121-E5FB-E277-3272-704C716D8C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32" y="2467533"/>
            <a:ext cx="5483022" cy="5483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545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312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GUILLERMO ZALDIVAR CROSBY</a:t>
            </a:r>
          </a:p>
          <a:p>
            <a:pPr>
              <a:lnSpc>
                <a:spcPts val="6060"/>
              </a:lnSpc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  <a:p>
            <a:pPr>
              <a:lnSpc>
                <a:spcPts val="6060"/>
              </a:lnSpc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37486" y="3899295"/>
            <a:ext cx="9177669" cy="4642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8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Especialista en Neumología Adultos , Universidad de Monterrey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-Alta Especialidad en Broncoscopia y Neumología Intervencionista, U.D.E.F.A.-H.C.M.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-Médico adscrito: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Christus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Muguerza Hospital Alta Especialidad e IMSS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-Profesor Adjunto , Universidad de Monterrey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-Investigador  en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Christus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Excellence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and </a:t>
            </a:r>
            <a:r>
              <a:rPr lang="es-MX" sz="28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Innovation</a:t>
            </a: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 Center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5" name="Imagen 4" descr="Guillermo Zaldivar Crosby, Neumólogo Monterrey">
            <a:extLst>
              <a:ext uri="{FF2B5EF4-FFF2-40B4-BE49-F238E27FC236}">
                <a16:creationId xmlns:a16="http://schemas.microsoft.com/office/drawing/2014/main" id="{BA2F4312-E0F8-1054-D07A-CA5A156384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74" y="2709056"/>
            <a:ext cx="4868888" cy="4868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575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65260" y="2434629"/>
            <a:ext cx="9177670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PAOLA GABRIELA BALLESTEROS PENEDO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 dirty="0">
              <a:solidFill>
                <a:srgbClr val="FB9D21"/>
              </a:solidFill>
              <a:latin typeface="Big Shoulders Display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6703" y="4781425"/>
            <a:ext cx="8524896" cy="3318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Especialista en Neumología Adultos,  U.D.E.F.A.- H.C.M.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-Alta Especialidad en Broncoscopia y Neumología Intervencionista U.D.E.F.A.- H.C.M.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s-MX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-Médico adscrito: Servicio Urgencias INER</a:t>
            </a:r>
          </a:p>
        </p:txBody>
      </p:sp>
      <p:sp>
        <p:nvSpPr>
          <p:cNvPr id="9" name="Freeform 9"/>
          <p:cNvSpPr/>
          <p:nvPr/>
        </p:nvSpPr>
        <p:spPr>
          <a:xfrm>
            <a:off x="15823313" y="3794790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655104" y="-1211093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35D22A3-DE2A-149C-5981-0E155FB22D98}"/>
              </a:ext>
            </a:extLst>
          </p:cNvPr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2/o CURSO INTERNACIONAL DE NEUMOLOGÍA  H.C.M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7E80C0-0E6F-717B-DDCB-89A0EB61E31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4" y="2097378"/>
            <a:ext cx="4928554" cy="685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10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23849" r="-26555" b="-265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8562" y="-132094"/>
            <a:ext cx="9825216" cy="9702401"/>
          </a:xfrm>
          <a:custGeom>
            <a:avLst/>
            <a:gdLst/>
            <a:ahLst/>
            <a:cxnLst/>
            <a:rect l="l" t="t" r="r" b="b"/>
            <a:pathLst>
              <a:path w="9825216" h="9702401">
                <a:moveTo>
                  <a:pt x="0" y="0"/>
                </a:moveTo>
                <a:lnTo>
                  <a:pt x="9825216" y="0"/>
                </a:lnTo>
                <a:lnTo>
                  <a:pt x="9825216" y="9702401"/>
                </a:lnTo>
                <a:lnTo>
                  <a:pt x="0" y="970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256981">
            <a:off x="11574146" y="3532669"/>
            <a:ext cx="7986996" cy="13508662"/>
          </a:xfrm>
          <a:custGeom>
            <a:avLst/>
            <a:gdLst/>
            <a:ahLst/>
            <a:cxnLst/>
            <a:rect l="l" t="t" r="r" b="b"/>
            <a:pathLst>
              <a:path w="7986996" h="13508662">
                <a:moveTo>
                  <a:pt x="0" y="0"/>
                </a:moveTo>
                <a:lnTo>
                  <a:pt x="7986996" y="0"/>
                </a:lnTo>
                <a:lnTo>
                  <a:pt x="7986996" y="13508662"/>
                </a:lnTo>
                <a:lnTo>
                  <a:pt x="0" y="13508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363948" y="-167694"/>
            <a:ext cx="4178789" cy="3116051"/>
            <a:chOff x="0" y="0"/>
            <a:chExt cx="1679795" cy="1252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9795" cy="1252594"/>
            </a:xfrm>
            <a:custGeom>
              <a:avLst/>
              <a:gdLst/>
              <a:ahLst/>
              <a:cxnLst/>
              <a:rect l="l" t="t" r="r" b="b"/>
              <a:pathLst>
                <a:path w="1679795" h="1252594">
                  <a:moveTo>
                    <a:pt x="18527" y="0"/>
                  </a:moveTo>
                  <a:lnTo>
                    <a:pt x="1661268" y="0"/>
                  </a:lnTo>
                  <a:cubicBezTo>
                    <a:pt x="1666181" y="0"/>
                    <a:pt x="1670894" y="1952"/>
                    <a:pt x="1674368" y="5426"/>
                  </a:cubicBezTo>
                  <a:cubicBezTo>
                    <a:pt x="1677843" y="8901"/>
                    <a:pt x="1679795" y="13613"/>
                    <a:pt x="1679795" y="18527"/>
                  </a:cubicBezTo>
                  <a:lnTo>
                    <a:pt x="1679795" y="1234067"/>
                  </a:lnTo>
                  <a:cubicBezTo>
                    <a:pt x="1679795" y="1238981"/>
                    <a:pt x="1677843" y="1243693"/>
                    <a:pt x="1674368" y="1247168"/>
                  </a:cubicBezTo>
                  <a:cubicBezTo>
                    <a:pt x="1670894" y="1250642"/>
                    <a:pt x="1666181" y="1252594"/>
                    <a:pt x="1661268" y="1252594"/>
                  </a:cubicBezTo>
                  <a:lnTo>
                    <a:pt x="18527" y="1252594"/>
                  </a:lnTo>
                  <a:cubicBezTo>
                    <a:pt x="8295" y="1252594"/>
                    <a:pt x="0" y="1244299"/>
                    <a:pt x="0" y="1234067"/>
                  </a:cubicBezTo>
                  <a:lnTo>
                    <a:pt x="0" y="18527"/>
                  </a:lnTo>
                  <a:cubicBezTo>
                    <a:pt x="0" y="8295"/>
                    <a:pt x="8295" y="0"/>
                    <a:pt x="185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>
              <a:solidFill>
                <a:srgbClr val="FFFFF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3436" y="-1022363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45115" y="1645730"/>
            <a:ext cx="2888421" cy="146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113" dirty="0">
                <a:solidFill>
                  <a:srgbClr val="FFFFFF"/>
                </a:solidFill>
                <a:latin typeface="Montserrat Bold"/>
              </a:rPr>
              <a:t>MYR. MC. ERICK RIVERA</a:t>
            </a: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  <a:p>
            <a:pPr algn="ctr">
              <a:lnSpc>
                <a:spcPts val="2940"/>
              </a:lnSpc>
            </a:pPr>
            <a:endParaRPr lang="en-US" sz="2100" spc="113" dirty="0">
              <a:solidFill>
                <a:srgbClr val="FFFFFF"/>
              </a:solidFill>
              <a:latin typeface="Montserrat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629117" y="-2438931"/>
            <a:ext cx="4703505" cy="4114800"/>
          </a:xfrm>
          <a:custGeom>
            <a:avLst/>
            <a:gdLst/>
            <a:ahLst/>
            <a:cxnLst/>
            <a:rect l="l" t="t" r="r" b="b"/>
            <a:pathLst>
              <a:path w="4703505" h="4114800">
                <a:moveTo>
                  <a:pt x="0" y="0"/>
                </a:moveTo>
                <a:lnTo>
                  <a:pt x="4703504" y="0"/>
                </a:lnTo>
                <a:lnTo>
                  <a:pt x="4703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35776" y="5046973"/>
            <a:ext cx="5446923" cy="5412558"/>
          </a:xfrm>
          <a:custGeom>
            <a:avLst/>
            <a:gdLst/>
            <a:ahLst/>
            <a:cxnLst/>
            <a:rect l="l" t="t" r="r" b="b"/>
            <a:pathLst>
              <a:path w="5446923" h="5412558">
                <a:moveTo>
                  <a:pt x="0" y="0"/>
                </a:moveTo>
                <a:lnTo>
                  <a:pt x="5446923" y="0"/>
                </a:lnTo>
                <a:lnTo>
                  <a:pt x="5446923" y="5412558"/>
                </a:lnTo>
                <a:lnTo>
                  <a:pt x="0" y="5412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9696" y="1196985"/>
            <a:ext cx="2891092" cy="70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7"/>
              </a:lnSpc>
              <a:spcBef>
                <a:spcPct val="0"/>
              </a:spcBef>
            </a:pPr>
            <a:r>
              <a:rPr lang="en-US" sz="2048" spc="49">
                <a:solidFill>
                  <a:srgbClr val="FFFFFF"/>
                </a:solidFill>
                <a:latin typeface="Montaser Arabic Bold"/>
              </a:rPr>
              <a:t>HOSPITAL CENTRAL MILITAR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56661" y="524085"/>
            <a:ext cx="4178789" cy="10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0"/>
              </a:lnSpc>
              <a:spcBef>
                <a:spcPct val="0"/>
              </a:spcBef>
            </a:pPr>
            <a:r>
              <a:rPr lang="en-US" sz="3722" u="none" spc="375" dirty="0">
                <a:solidFill>
                  <a:srgbClr val="FB9D21"/>
                </a:solidFill>
                <a:latin typeface="Big Shoulders Display Bold"/>
              </a:rPr>
              <a:t>PRESENTADO Y ORGANIZADO POR: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27371" y="1028700"/>
            <a:ext cx="1075249" cy="1545378"/>
          </a:xfrm>
          <a:custGeom>
            <a:avLst/>
            <a:gdLst/>
            <a:ahLst/>
            <a:cxnLst/>
            <a:rect l="l" t="t" r="r" b="b"/>
            <a:pathLst>
              <a:path w="1075249" h="1545378">
                <a:moveTo>
                  <a:pt x="0" y="0"/>
                </a:moveTo>
                <a:lnTo>
                  <a:pt x="1075249" y="0"/>
                </a:lnTo>
                <a:lnTo>
                  <a:pt x="1075249" y="1545378"/>
                </a:lnTo>
                <a:lnTo>
                  <a:pt x="0" y="154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6" r="-7285" b="-9362"/>
            </a:stretch>
          </a:blipFill>
        </p:spPr>
      </p:sp>
      <p:sp>
        <p:nvSpPr>
          <p:cNvPr id="19" name="Freeform 19"/>
          <p:cNvSpPr/>
          <p:nvPr/>
        </p:nvSpPr>
        <p:spPr>
          <a:xfrm rot="-10637262">
            <a:off x="6281775" y="8111420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5" y="0"/>
                </a:lnTo>
                <a:lnTo>
                  <a:pt x="4259315" y="4351160"/>
                </a:lnTo>
                <a:lnTo>
                  <a:pt x="0" y="4351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85423">
            <a:off x="7012638" y="-821878"/>
            <a:ext cx="10194777" cy="8104848"/>
          </a:xfrm>
          <a:custGeom>
            <a:avLst/>
            <a:gdLst/>
            <a:ahLst/>
            <a:cxnLst/>
            <a:rect l="l" t="t" r="r" b="b"/>
            <a:pathLst>
              <a:path w="10194777" h="8104848">
                <a:moveTo>
                  <a:pt x="0" y="0"/>
                </a:moveTo>
                <a:lnTo>
                  <a:pt x="10194778" y="0"/>
                </a:lnTo>
                <a:lnTo>
                  <a:pt x="10194778" y="8104848"/>
                </a:lnTo>
                <a:lnTo>
                  <a:pt x="0" y="8104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9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549990">
            <a:off x="15297960" y="2055945"/>
            <a:ext cx="4259316" cy="4351161"/>
          </a:xfrm>
          <a:custGeom>
            <a:avLst/>
            <a:gdLst/>
            <a:ahLst/>
            <a:cxnLst/>
            <a:rect l="l" t="t" r="r" b="b"/>
            <a:pathLst>
              <a:path w="4259316" h="4351161">
                <a:moveTo>
                  <a:pt x="0" y="0"/>
                </a:moveTo>
                <a:lnTo>
                  <a:pt x="4259316" y="0"/>
                </a:lnTo>
                <a:lnTo>
                  <a:pt x="4259316" y="4351161"/>
                </a:lnTo>
                <a:lnTo>
                  <a:pt x="0" y="435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6BAA79-D683-FF3D-9A64-1F59BDBB690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0" t="19217" r="16744" b="719"/>
          <a:stretch/>
        </p:blipFill>
        <p:spPr>
          <a:xfrm>
            <a:off x="6880207" y="1465498"/>
            <a:ext cx="6378593" cy="7692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15"/>
          <p:cNvSpPr txBox="1"/>
          <p:nvPr/>
        </p:nvSpPr>
        <p:spPr>
          <a:xfrm>
            <a:off x="50882" y="4783469"/>
            <a:ext cx="7867748" cy="5499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3"/>
              </a:lnSpc>
            </a:pPr>
            <a:r>
              <a:rPr lang="en-US" sz="11500" spc="1222" dirty="0">
                <a:solidFill>
                  <a:srgbClr val="FFFFFF"/>
                </a:solidFill>
                <a:latin typeface="Big Shoulders Display Bold"/>
              </a:rPr>
              <a:t>MÓDULO DE CANCER PULMONAR</a:t>
            </a:r>
          </a:p>
        </p:txBody>
      </p:sp>
    </p:spTree>
    <p:extLst>
      <p:ext uri="{BB962C8B-B14F-4D97-AF65-F5344CB8AC3E}">
        <p14:creationId xmlns:p14="http://schemas.microsoft.com/office/powerpoint/2010/main" val="4114403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5978" y="2628900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JORGE LUIS LAGUNAS CRUZ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58818" y="3879092"/>
            <a:ext cx="9438582" cy="5750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96"/>
              </a:lnSpc>
              <a:buFont typeface="Wingdings" panose="05000000000000000000" pitchFamily="2" charset="2"/>
              <a:buChar char="v"/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Especialista en Neumología clínica.- 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Instituto</a:t>
            </a: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(INER)</a:t>
            </a:r>
            <a:endParaRPr lang="es-MX" sz="32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Alta especialidad en Oncología torácica - 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Instituto</a:t>
            </a: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(INER)</a:t>
            </a:r>
            <a:endParaRPr lang="es-MX" sz="32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Adscrito de la Consulta externa en Neumología en el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Instituto</a:t>
            </a: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s-MX" sz="32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(INER)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s-MX" sz="32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Certificado por el Consejo Nacional de Neumología.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C31B7A-5F4F-7905-7B01-7CC592F2541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367" b="3"/>
          <a:stretch/>
        </p:blipFill>
        <p:spPr>
          <a:xfrm>
            <a:off x="-183140" y="1831651"/>
            <a:ext cx="5859280" cy="716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71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CARLA PAOLA SANCHEZ RIOS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78688" y="4571572"/>
            <a:ext cx="9177671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Especialidad en Neumología realizada</a:t>
            </a: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en el Instituto Nacional de </a:t>
            </a: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Enfermedades Respiratorias (INER), por la Universidad Nacional Autónoma de México</a:t>
            </a:r>
            <a:endParaRPr lang="es-MX" sz="2400" dirty="0"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Alta Especialidad en Neumología Oncológica realizada en el Instituto</a:t>
            </a: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(INER), por la Universidad Nacional Autónoma de México</a:t>
            </a:r>
            <a:endParaRPr lang="es-MX" sz="2400" dirty="0"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Certificada por el Consejo Nacional de Neumología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﻿Neumólogo Adscrito al Servicio Clínico de Neumología Oncológica del Instituto Nacional de Enfermedades Respiratorias desde 2007 a la fecha</a:t>
            </a:r>
            <a:endParaRPr lang="es-MX" sz="2400" dirty="0"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C829C1-75EF-7AFD-BD4C-8FCC94083F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-4" b="7432"/>
          <a:stretch/>
        </p:blipFill>
        <p:spPr>
          <a:xfrm>
            <a:off x="114277" y="2219701"/>
            <a:ext cx="5762277" cy="6113244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960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DR. JORGE ARTURO ALATORRE ALEXANDER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81630" y="4443210"/>
            <a:ext cx="9677089" cy="4596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Especialidad en medicina Interna Instituto Nacional de Ciencias Médicas y Nutrición “Salvador Zubirán” (INCMNSZ).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Especialista Oncología Médica por en el Instituto Nacional de Ciencias Médicas y Nutrición “Salvador </a:t>
            </a:r>
            <a:r>
              <a:rPr lang="es-MX" sz="2800" dirty="0" err="1">
                <a:latin typeface="Bookman Old Style" panose="02050604050505020204" pitchFamily="18" charset="0"/>
              </a:rPr>
              <a:t>Zubiran</a:t>
            </a:r>
            <a:r>
              <a:rPr lang="es-MX" sz="2800" dirty="0">
                <a:latin typeface="Bookman Old Style" panose="02050604050505020204" pitchFamily="18" charset="0"/>
              </a:rPr>
              <a:t>” (INCMNSZ).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Alta especialidad en Oncología Torácica (UNAM).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MX" sz="2800" dirty="0">
                <a:latin typeface="Bookman Old Style" panose="02050604050505020204" pitchFamily="18" charset="0"/>
              </a:rPr>
              <a:t>Actualmente Jefe de Servicio de Oncología médica en el </a:t>
            </a:r>
            <a:r>
              <a:rPr lang="es-MX" sz="28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Instituto</a:t>
            </a:r>
            <a:r>
              <a:rPr lang="es-MX" sz="2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s-MX" sz="28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</a:t>
            </a:r>
            <a:r>
              <a:rPr lang="es-MX" sz="2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</a:t>
            </a:r>
            <a:endParaRPr lang="es-MX" sz="2800" dirty="0">
              <a:latin typeface="Bookman Old Style" panose="02050604050505020204" pitchFamily="18" charset="0"/>
            </a:endParaRPr>
          </a:p>
          <a:p>
            <a:pPr algn="just">
              <a:lnSpc>
                <a:spcPts val="2176"/>
              </a:lnSpc>
            </a:pPr>
            <a:endParaRPr lang="en-US" sz="2400" spc="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C007BB-6E34-7C0D-0F76-24C36BB8C1E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060" r="16806" b="-3"/>
          <a:stretch/>
        </p:blipFill>
        <p:spPr>
          <a:xfrm>
            <a:off x="-69785" y="1525688"/>
            <a:ext cx="5905779" cy="7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88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1630" y="2817495"/>
            <a:ext cx="9177670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 dirty="0">
                <a:solidFill>
                  <a:srgbClr val="FB9D21"/>
                </a:solidFill>
                <a:latin typeface="Big Shoulders Display Bold"/>
              </a:rPr>
              <a:t>DRA. PATRICIA CASTILLO GONZALEZ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90120" y="4816961"/>
            <a:ext cx="7702734" cy="91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96"/>
              </a:lnSpc>
            </a:pPr>
            <a:r>
              <a:rPr lang="en-US" sz="1854" spc="100">
                <a:solidFill>
                  <a:srgbClr val="000000"/>
                </a:solidFill>
                <a:latin typeface="Montserrat"/>
              </a:rPr>
              <a:t>.</a:t>
            </a:r>
          </a:p>
          <a:p>
            <a:pPr>
              <a:lnSpc>
                <a:spcPts val="259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2176"/>
              </a:lnSpc>
            </a:pPr>
            <a:endParaRPr lang="en-US" sz="1854" spc="1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78688" y="4571572"/>
            <a:ext cx="9177671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Especialidad en Neumología realizada</a:t>
            </a: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en el Instituto </a:t>
            </a:r>
            <a:r>
              <a:rPr lang="es-MX" sz="2400" b="0" i="0" dirty="0"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de </a:t>
            </a: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Nacional de Enfermedades Respiratorias (INER), por la Universidad Nacional Autónoma de México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Alta Especialidad en Neumología Oncológica realizada en el Instituto Nacional de Enfermedades Respiratorias (INER), por la Universidad Nacional Autónoma de México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Certificada por el Consejo Nacional de Neumología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﻿Neumólogo Adscrito al Servicio Clínico de Neumología Oncológica del Instituto Nacional de Enfermedades Respiratorias</a:t>
            </a:r>
            <a:endParaRPr lang="es-MX" sz="2400" dirty="0"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CC5695E-2D74-4F2F-DC8C-C024440BA6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85" y="2264218"/>
            <a:ext cx="5267615" cy="602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73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6789" y="0"/>
            <a:ext cx="7764411" cy="10287000"/>
            <a:chOff x="0" y="0"/>
            <a:chExt cx="20449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4948" cy="2709333"/>
            </a:xfrm>
            <a:custGeom>
              <a:avLst/>
              <a:gdLst/>
              <a:ahLst/>
              <a:cxnLst/>
              <a:rect l="l" t="t" r="r" b="b"/>
              <a:pathLst>
                <a:path w="2044948" h="2709333">
                  <a:moveTo>
                    <a:pt x="0" y="0"/>
                  </a:moveTo>
                  <a:lnTo>
                    <a:pt x="2044948" y="0"/>
                  </a:lnTo>
                  <a:lnTo>
                    <a:pt x="204494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93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30365" y="4789865"/>
            <a:ext cx="9177670" cy="461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6000" spc="504">
                <a:solidFill>
                  <a:srgbClr val="FB9D21"/>
                </a:solidFill>
                <a:latin typeface="Big Shoulders Display"/>
              </a:rPr>
              <a:t>DOCTORES... </a:t>
            </a:r>
          </a:p>
          <a:p>
            <a:pPr>
              <a:lnSpc>
                <a:spcPts val="6060"/>
              </a:lnSpc>
            </a:pPr>
            <a:endParaRPr lang="en-US" sz="6000" spc="504">
              <a:solidFill>
                <a:srgbClr val="FB9D21"/>
              </a:solidFill>
              <a:latin typeface="Big Shoulders Display"/>
            </a:endParaRPr>
          </a:p>
          <a:p>
            <a:pPr>
              <a:lnSpc>
                <a:spcPts val="6060"/>
              </a:lnSpc>
            </a:pPr>
            <a:endParaRPr lang="en-US" sz="6000" spc="504">
              <a:solidFill>
                <a:srgbClr val="FB9D21"/>
              </a:solidFill>
              <a:latin typeface="Big Shoulders Display"/>
            </a:endParaRPr>
          </a:p>
          <a:p>
            <a:pPr>
              <a:lnSpc>
                <a:spcPts val="6060"/>
              </a:lnSpc>
            </a:pPr>
            <a:endParaRPr lang="en-US" sz="6000" spc="504">
              <a:solidFill>
                <a:srgbClr val="FB9D21"/>
              </a:solidFill>
              <a:latin typeface="Big Shoulders Display"/>
            </a:endParaRPr>
          </a:p>
          <a:p>
            <a:pPr>
              <a:lnSpc>
                <a:spcPts val="6060"/>
              </a:lnSpc>
            </a:pPr>
            <a:r>
              <a:rPr lang="en-US" sz="6000" spc="504">
                <a:solidFill>
                  <a:srgbClr val="FB9D21"/>
                </a:solidFill>
                <a:latin typeface="Big Shoulders Display"/>
              </a:rPr>
              <a:t>EL AUDITORIO ES TODO SUYO</a:t>
            </a:r>
          </a:p>
          <a:p>
            <a:pPr marL="0" lvl="0" indent="0" algn="l">
              <a:lnSpc>
                <a:spcPts val="6060"/>
              </a:lnSpc>
              <a:spcBef>
                <a:spcPct val="0"/>
              </a:spcBef>
            </a:pPr>
            <a:endParaRPr lang="en-US" sz="6000" spc="504">
              <a:solidFill>
                <a:srgbClr val="FB9D21"/>
              </a:solidFill>
              <a:latin typeface="Big Shoulders Display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6499296" y="3900246"/>
            <a:ext cx="6898546" cy="7047301"/>
          </a:xfrm>
          <a:custGeom>
            <a:avLst/>
            <a:gdLst/>
            <a:ahLst/>
            <a:cxnLst/>
            <a:rect l="l" t="t" r="r" b="b"/>
            <a:pathLst>
              <a:path w="6898546" h="7047301">
                <a:moveTo>
                  <a:pt x="0" y="0"/>
                </a:moveTo>
                <a:lnTo>
                  <a:pt x="6898546" y="0"/>
                </a:lnTo>
                <a:lnTo>
                  <a:pt x="6898546" y="7047302"/>
                </a:lnTo>
                <a:lnTo>
                  <a:pt x="0" y="7047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532505">
            <a:off x="12882054" y="-970351"/>
            <a:ext cx="16422334" cy="11310883"/>
          </a:xfrm>
          <a:custGeom>
            <a:avLst/>
            <a:gdLst/>
            <a:ahLst/>
            <a:cxnLst/>
            <a:rect l="l" t="t" r="r" b="b"/>
            <a:pathLst>
              <a:path w="16422334" h="11310883">
                <a:moveTo>
                  <a:pt x="0" y="0"/>
                </a:moveTo>
                <a:lnTo>
                  <a:pt x="16422334" y="0"/>
                </a:lnTo>
                <a:lnTo>
                  <a:pt x="16422334" y="11310882"/>
                </a:lnTo>
                <a:lnTo>
                  <a:pt x="0" y="1131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rot="5400000">
            <a:off x="3007017" y="2109899"/>
            <a:ext cx="9703600" cy="0"/>
          </a:xfrm>
          <a:prstGeom prst="line">
            <a:avLst/>
          </a:prstGeom>
          <a:ln w="38100" cap="flat">
            <a:solidFill>
              <a:srgbClr val="FB9D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3810027" y="1028700"/>
            <a:ext cx="1187158" cy="802951"/>
          </a:xfrm>
          <a:custGeom>
            <a:avLst/>
            <a:gdLst/>
            <a:ahLst/>
            <a:cxnLst/>
            <a:rect l="l" t="t" r="r" b="b"/>
            <a:pathLst>
              <a:path w="1187158" h="802951">
                <a:moveTo>
                  <a:pt x="0" y="0"/>
                </a:moveTo>
                <a:lnTo>
                  <a:pt x="1187159" y="0"/>
                </a:lnTo>
                <a:lnTo>
                  <a:pt x="1187159" y="802951"/>
                </a:lnTo>
                <a:lnTo>
                  <a:pt x="0" y="80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87147" y="618713"/>
            <a:ext cx="2009236" cy="2009236"/>
          </a:xfrm>
          <a:custGeom>
            <a:avLst/>
            <a:gdLst/>
            <a:ahLst/>
            <a:cxnLst/>
            <a:rect l="l" t="t" r="r" b="b"/>
            <a:pathLst>
              <a:path w="2009236" h="2009236">
                <a:moveTo>
                  <a:pt x="0" y="0"/>
                </a:moveTo>
                <a:lnTo>
                  <a:pt x="2009236" y="0"/>
                </a:lnTo>
                <a:lnTo>
                  <a:pt x="2009236" y="2009235"/>
                </a:lnTo>
                <a:lnTo>
                  <a:pt x="0" y="2009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10027" y="760077"/>
            <a:ext cx="1187158" cy="1707456"/>
          </a:xfrm>
          <a:custGeom>
            <a:avLst/>
            <a:gdLst/>
            <a:ahLst/>
            <a:cxnLst/>
            <a:rect l="l" t="t" r="r" b="b"/>
            <a:pathLst>
              <a:path w="1187158" h="1707456">
                <a:moveTo>
                  <a:pt x="0" y="0"/>
                </a:moveTo>
                <a:lnTo>
                  <a:pt x="1187159" y="0"/>
                </a:lnTo>
                <a:lnTo>
                  <a:pt x="1187159" y="1707457"/>
                </a:lnTo>
                <a:lnTo>
                  <a:pt x="0" y="1707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084771" y="990600"/>
            <a:ext cx="1816167" cy="11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57"/>
              </a:lnSpc>
              <a:spcBef>
                <a:spcPct val="0"/>
              </a:spcBef>
            </a:pPr>
            <a:r>
              <a:rPr lang="en-US" sz="1540" spc="36" dirty="0">
                <a:solidFill>
                  <a:srgbClr val="000000"/>
                </a:solidFill>
                <a:latin typeface="Montaser Arabic Bold"/>
              </a:rPr>
              <a:t>2/DO CURSO INTERNACIONAL DE NEUMOLOGIA  H.C.M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32EE7F9-2DD1-4165-E4EB-6F76469BE7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60366" y="266700"/>
            <a:ext cx="7173326" cy="97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2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2394</TotalTime>
  <Words>3138</Words>
  <Application>Microsoft Office PowerPoint</Application>
  <PresentationFormat>Personalizado</PresentationFormat>
  <Paragraphs>307</Paragraphs>
  <Slides>44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5" baseType="lpstr">
      <vt:lpstr>Montaser Arabic Bold</vt:lpstr>
      <vt:lpstr>Hiragino Kaku Gothic StdN W8</vt:lpstr>
      <vt:lpstr>Arial</vt:lpstr>
      <vt:lpstr>Calibri</vt:lpstr>
      <vt:lpstr>Bookman Old Style</vt:lpstr>
      <vt:lpstr>Big Shoulders Display</vt:lpstr>
      <vt:lpstr>Montserrat</vt:lpstr>
      <vt:lpstr>Big Shoulders Display Bold</vt:lpstr>
      <vt:lpstr>Montserrat Bold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Nuestro equipo</dc:title>
  <dc:creator>HP</dc:creator>
  <cp:lastModifiedBy>luisfelipevasquez1@gmail.com</cp:lastModifiedBy>
  <cp:revision>15</cp:revision>
  <dcterms:created xsi:type="dcterms:W3CDTF">2006-08-16T00:00:00Z</dcterms:created>
  <dcterms:modified xsi:type="dcterms:W3CDTF">2024-06-24T04:07:51Z</dcterms:modified>
  <dc:identifier>DAFs4uLu_rk</dc:identifier>
</cp:coreProperties>
</file>